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2A086-B7F4-4270-A0F4-C46E160FECEB}" type="datetimeFigureOut">
              <a:rPr lang="ru-RU" smtClean="0"/>
              <a:t>01.09.2020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4C5857-CEFA-4757-B72C-D2458330054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b="1" i="1" dirty="0" smtClean="0"/>
              <a:t>Система разработки с распорной крепью.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Сущность системы состоит в том, что рудную залежь, подго­товленную этажным способом, разделяют на отдельные выемочные блоки, запасы руды в которых отрабатывают снизу вверх потолкоус­тупным забоем, а очистное пространство поддерживают распорной крепью (рисунок 4.18).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Условия применения</a:t>
            </a:r>
            <a:r>
              <a:rPr lang="ru-RU" dirty="0" smtClean="0"/>
              <a:t>. Систему разработки применяют при отработке крутопадающих тонких и маломощных (от 0,8 до 2,5-3,0 м) залежей с ценной рудой и неустойчивыми вмещающими породами.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Подготовительно-нарезные работы</a:t>
            </a:r>
            <a:r>
              <a:rPr lang="ru-RU" dirty="0" smtClean="0"/>
              <a:t>. </a:t>
            </a:r>
            <a:r>
              <a:rPr lang="ru-RU" u="sng" dirty="0" smtClean="0"/>
              <a:t>Параметры системы</a:t>
            </a:r>
            <a:r>
              <a:rPr lang="ru-RU" dirty="0" smtClean="0"/>
              <a:t>. Этаж высотой 30-50 м разбивают на блоки длиной 40-60 м. Высота этажа и длина блоков зависит от разведанности рудного тела, выдержанности элементов залегания и степени устойчивости вмещающих пород. Высоту уступов обычно принимают равной 1,8-2,0 м с длиной от 4 до 15 м.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Подготовка включает про­ведение откаточного и вентиляционного штреков, а также блоковых восстающих. Нарезка состоит в проходке подсечного штрека, вы­пускных выработок днища (</a:t>
            </a:r>
            <a:r>
              <a:rPr lang="ru-RU" dirty="0" err="1" smtClean="0"/>
              <a:t>дучек</a:t>
            </a:r>
            <a:r>
              <a:rPr lang="ru-RU" dirty="0" smtClean="0"/>
              <a:t>, </a:t>
            </a:r>
            <a:r>
              <a:rPr lang="ru-RU" dirty="0" err="1" smtClean="0"/>
              <a:t>разворонок</a:t>
            </a:r>
            <a:r>
              <a:rPr lang="ru-RU" dirty="0" smtClean="0"/>
              <a:t> </a:t>
            </a:r>
            <a:r>
              <a:rPr lang="ru-RU" dirty="0" err="1" smtClean="0"/>
              <a:t>дучек</a:t>
            </a:r>
            <a:r>
              <a:rPr lang="ru-RU" dirty="0" smtClean="0"/>
              <a:t>), ходков, от­резного восстающего.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1-откаточный штрек; 2-вентиляционный штрек; 3-материально-ходовые восстающие; 4-рудоспуски; 5-скреперный штрек; 6-выпускные выработки днища (дучки, </a:t>
            </a:r>
            <a:r>
              <a:rPr lang="ru-RU" dirty="0" err="1" smtClean="0"/>
              <a:t>разворонки</a:t>
            </a:r>
            <a:r>
              <a:rPr lang="ru-RU" dirty="0" smtClean="0"/>
              <a:t> </a:t>
            </a:r>
            <a:r>
              <a:rPr lang="ru-RU" dirty="0" err="1" smtClean="0"/>
              <a:t>дучек</a:t>
            </a:r>
            <a:r>
              <a:rPr lang="ru-RU" dirty="0" smtClean="0"/>
              <a:t>); 7-отрезные восстающие 8-потолкоуступный забой; 9-полевой штрек; 10-рабочие полки; 11-распорная крепь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Рисунок 4.18 - Система разработки с распорной крепью 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Очистная выемка</a:t>
            </a:r>
            <a:r>
              <a:rPr lang="ru-RU" dirty="0" smtClean="0"/>
              <a:t>. Очистную выемку начинают в одну или две стороны от восстающего. Руду отбивают шпуровыми зарядами глуби­ной 2-2,5 м. Выемку производят сплошным или потолкоуступным забоем. При потолкоуступной выемке - с опережением нижнего слоя над верхним, опережение нижнего слоя принимают в пределах от 5 до 10-12 м. Отбитая руда доставляется под действием силы собс­твенного веса по очистному пространству. Для укладки полков и передвижения рабочих по выработанному пространству применяют распорную крепь. Распорная крепь поддерживается только в рабочих слоях или во всем выработанном пространстве блока. Расстояние между распорками в ряду по горизонтали составляет 1-2 м и между рядами по вертикали - 1,8-2,5 м, диаметр распорок в среднем 150-250 мм. Распорку у лежачего бока заводят в лунку глубиной 3-5 см и до 15-20 см в некрепкой породе. У висячего бока рас­порку упирают в обрезок доски.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При варианте этой системы </a:t>
            </a:r>
            <a:r>
              <a:rPr lang="ru-RU" b="1" i="1" dirty="0" smtClean="0"/>
              <a:t>с усиленной распорной крепью</a:t>
            </a:r>
            <a:r>
              <a:rPr lang="ru-RU" dirty="0" smtClean="0"/>
              <a:t> очистную выемку также осуществляют уступами по простиранию. От­битая руда по </a:t>
            </a:r>
            <a:r>
              <a:rPr lang="ru-RU" dirty="0" err="1" smtClean="0"/>
              <a:t>крылчатым</a:t>
            </a:r>
            <a:r>
              <a:rPr lang="ru-RU" dirty="0" smtClean="0"/>
              <a:t> скатам поступает к рудоспускам, наращи­ванием через 8-10 м (рисунок 4.19).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1-откаточный штрек; 2-вентиляционный штрек; 3-материально-ходовой восстающий; 4-наращиваемый рудоспуск; 5-усиленная распорная крепь; 6-крылчатый скат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Рисунок 4.19 - Система разработки с усиленной распорной крепью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Технико-экономические показатели</a:t>
            </a:r>
            <a:r>
              <a:rPr lang="ru-RU" dirty="0" smtClean="0"/>
              <a:t>. Потери руды 3-5%; разубоживание руды 5-7% и выше; удельный объем подготовительно-на­резных выработок на 1000 т руды 4-5 м; расход леса составляет 0,15-0,20 м</a:t>
            </a:r>
            <a:r>
              <a:rPr lang="ru-RU" baseline="30000" dirty="0" smtClean="0"/>
              <a:t>3</a:t>
            </a:r>
            <a:r>
              <a:rPr lang="ru-RU" dirty="0" smtClean="0"/>
              <a:t> на 1 м</a:t>
            </a:r>
            <a:r>
              <a:rPr lang="ru-RU" baseline="30000" dirty="0" smtClean="0"/>
              <a:t>3</a:t>
            </a:r>
            <a:r>
              <a:rPr lang="ru-RU" dirty="0" smtClean="0"/>
              <a:t> руды; удельный расход ВВ 0,500-0,700 кг/т; производительность труда забойного рабочего 8-12 т/смену.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запасы руды в которых отрабатывают снизу вверх потолкоуступным забоем,  а очистное пространство поддерживают распорной крепью </a:t>
            </a:r>
            <a:endParaRPr lang="ru-RU" dirty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B58C5A-0463-4C60-A6B6-973F9CC359A6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b="1" i="1" dirty="0" smtClean="0"/>
              <a:t>Система разработки с креплением и закладкой очистного пространства.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Сущность системы состоит в том, что рудную залежь, подго­товленную этажным способом, разделяют на отдельные выемочные блоки, запасы руды в которых отрабатывают горизонтальными слоями по простиранию, а выработанное пространство поддерживают станко­вой крепью и закладкой (рисунок 4.21).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Условия применения</a:t>
            </a:r>
            <a:r>
              <a:rPr lang="ru-RU" dirty="0" smtClean="0"/>
              <a:t>. Систему применяют при слабом неустой­чивом рудном массиве и вмещающих породах, непостоянной форме, мощности и углах падения, при наличии крупных включений и прос­лоек пустых пород в руде, высокой ее ценности и необходимости сохранения поверхности от обрушения.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Параметры системы</a:t>
            </a:r>
            <a:r>
              <a:rPr lang="ru-RU" dirty="0" smtClean="0"/>
              <a:t>. Высоту этажа принимают до 40-50 м, дли­ну блока до 40-50 м, ширина блока равна мощности рудной залежи.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Подготовительно-нарезные работы</a:t>
            </a:r>
            <a:r>
              <a:rPr lang="ru-RU" dirty="0" smtClean="0"/>
              <a:t>. Подготовка блока состоит в проведении откаточного штрека, восстающего в центре блока. От­каточный штрек крепят крепежными рамами, а восстающий - срубовой крепью. Два других отделения восстающего используют как вентиляционно-ходовые и для доставки крепи. Откаточный штрек вышележа­щего горизонта используют в качестве вентиляционного штрека.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1-откаточный штрек; 2-вентиляционный штрек; 3-восстающий; 4-станковая крепь; 5-закладочный материал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Рисунок 4.21 - Система разработки с</a:t>
            </a:r>
            <a:r>
              <a:rPr lang="ru-RU" cap="small" dirty="0" smtClean="0"/>
              <a:t> </a:t>
            </a:r>
            <a:r>
              <a:rPr lang="ru-RU" dirty="0" smtClean="0"/>
              <a:t>креплением и закладкой очистного пространства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Очистная выемка</a:t>
            </a:r>
            <a:r>
              <a:rPr lang="ru-RU" dirty="0" smtClean="0"/>
              <a:t>. Очистную выемку начинают от восстающего на уровне кровли или почвы откаточного штрека. Почву первого от­работанного слоя покрывают плотным массивом. Руду отбивают нег­лубокими горизонтальными шпурами с небольшими зарядами. При не­большом числе длинных уступов (8-12 м) закладочный материал </a:t>
            </a:r>
            <a:r>
              <a:rPr lang="ru-RU" dirty="0" err="1" smtClean="0"/>
              <a:t>скреперуют</a:t>
            </a:r>
            <a:r>
              <a:rPr lang="ru-RU" dirty="0" smtClean="0"/>
              <a:t>; если же устойчивость руды позволяет вести отработку короткими уступами, создается возможность наклонного расположе­ния закладки под действием силы тяжести. Через каждые 2-4 станка устраивают рудоспуски путем обшивки станков изнутри досками. По­верхность закладки покрывают настилом. Наличие крепи в забое позволяет совмещать закладку с другими операциями: бурением, креплением.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Технико-экономические показатели</a:t>
            </a:r>
            <a:r>
              <a:rPr lang="ru-RU" dirty="0" smtClean="0"/>
              <a:t>: потери руды 2-3%; разубоживание руды 3-5%; производительность труда забойного рабочего 5-6 т/смену; удельный объем подготовительно-нарезных выработок 2-3 м; удельный расход ВВ на отбойку 0,450-0,550 кг/т; расход лесоматериалов на 1 м</a:t>
            </a:r>
            <a:r>
              <a:rPr lang="ru-RU" baseline="30000" dirty="0" smtClean="0"/>
              <a:t>3</a:t>
            </a:r>
            <a:r>
              <a:rPr lang="ru-RU" dirty="0" smtClean="0"/>
              <a:t> руды 0,15-0,17 м</a:t>
            </a:r>
            <a:r>
              <a:rPr lang="ru-RU" baseline="30000" dirty="0" smtClean="0"/>
              <a:t>3</a:t>
            </a:r>
            <a:r>
              <a:rPr lang="ru-RU" dirty="0" smtClean="0"/>
              <a:t>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Достоинства</a:t>
            </a:r>
            <a:r>
              <a:rPr lang="ru-RU" dirty="0" smtClean="0"/>
              <a:t>: возможность отработки месторождения при весь­ма неблагоприятных условиях залегания, возможность раздельной выемки и удобство сортировки руды в забоях с размещением пустой породы в выработанном пространстве; простота устройства рудос­пусков и людских ходков; гибкость системы - возможность вести очистную выемку в любом направлении.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u="sng" dirty="0" smtClean="0"/>
              <a:t>Недостатки</a:t>
            </a:r>
            <a:r>
              <a:rPr lang="ru-RU" dirty="0" smtClean="0"/>
              <a:t>: очень высокая стоимость добычи; опасность в пожарном отношении из-за большого расхода леса в выработанном пространстве; небольшая производительность труда забойного рабо­чего в связи с трудоемкостью работ по креплению и закладке; не­обходимость сооружения плотного настила для устранения потерь рудной мелочи в закладке.</a:t>
            </a:r>
            <a:endParaRPr lang="ru-RU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dirty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48D118-5430-4854-B4D9-BF5A0EE878BF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88" y="0"/>
            <a:ext cx="8072437" cy="6540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Система разработки с распорной крепью.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0723" name="Picture 4" descr="L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5565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CFF"/>
              </a:clrFrom>
              <a:clrTo>
                <a:srgbClr val="FFFCFF">
                  <a:alpha val="0"/>
                </a:srgbClr>
              </a:clrTo>
            </a:clrChange>
            <a:lum bright="-30000" contrast="60000"/>
          </a:blip>
          <a:srcRect/>
          <a:stretch>
            <a:fillRect/>
          </a:stretch>
        </p:blipFill>
        <p:spPr bwMode="auto">
          <a:xfrm>
            <a:off x="0" y="642938"/>
            <a:ext cx="4773613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714875" y="357188"/>
            <a:ext cx="4429125" cy="11699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Систему разработки применяют при отработке крутопадающих  тонких и маломощных (от 0,8 до 2,5-3,0 м) залежей с ценной рудой и неустойчивыми вмещающими породами.</a:t>
            </a:r>
            <a:r>
              <a:rPr lang="ru-RU" sz="1400" dirty="0">
                <a:solidFill>
                  <a:schemeClr val="accent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 </a:t>
            </a:r>
          </a:p>
          <a:p>
            <a:pPr>
              <a:defRPr/>
            </a:pPr>
            <a:endParaRPr lang="ru-RU" sz="1400" dirty="0">
              <a:solidFill>
                <a:schemeClr val="accent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357688"/>
            <a:ext cx="3143250" cy="2462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/>
              <a:t>1- откаточный штрек;</a:t>
            </a:r>
          </a:p>
          <a:p>
            <a:pPr>
              <a:defRPr/>
            </a:pPr>
            <a:r>
              <a:rPr lang="ru-RU" sz="1400" dirty="0"/>
              <a:t>2- вентиляционный штрек; </a:t>
            </a:r>
          </a:p>
          <a:p>
            <a:pPr>
              <a:defRPr/>
            </a:pPr>
            <a:r>
              <a:rPr lang="ru-RU" sz="1400" dirty="0"/>
              <a:t>3- МХВ; 4- рудоспуски; </a:t>
            </a:r>
          </a:p>
          <a:p>
            <a:pPr>
              <a:defRPr/>
            </a:pPr>
            <a:r>
              <a:rPr lang="ru-RU" sz="1400" dirty="0"/>
              <a:t>5- скреперный штрек;</a:t>
            </a:r>
          </a:p>
          <a:p>
            <a:pPr>
              <a:defRPr/>
            </a:pPr>
            <a:r>
              <a:rPr lang="ru-RU" sz="1400" dirty="0"/>
              <a:t>6- выпускные выработки днища ; </a:t>
            </a:r>
          </a:p>
          <a:p>
            <a:pPr>
              <a:defRPr/>
            </a:pPr>
            <a:r>
              <a:rPr lang="ru-RU" sz="1400" dirty="0"/>
              <a:t>7- отрезные восстающие </a:t>
            </a:r>
          </a:p>
          <a:p>
            <a:pPr>
              <a:defRPr/>
            </a:pPr>
            <a:r>
              <a:rPr lang="ru-RU" sz="1400" dirty="0"/>
              <a:t>8- потолкоуступный забой; </a:t>
            </a:r>
          </a:p>
          <a:p>
            <a:pPr>
              <a:defRPr/>
            </a:pPr>
            <a:r>
              <a:rPr lang="ru-RU" sz="1400" dirty="0"/>
              <a:t>9- полевой штрек; </a:t>
            </a:r>
          </a:p>
          <a:p>
            <a:pPr>
              <a:defRPr/>
            </a:pPr>
            <a:r>
              <a:rPr lang="ru-RU" sz="1400" dirty="0"/>
              <a:t>10- рабочие полки; </a:t>
            </a:r>
          </a:p>
          <a:p>
            <a:pPr>
              <a:defRPr/>
            </a:pPr>
            <a:r>
              <a:rPr lang="ru-RU" sz="1400" dirty="0"/>
              <a:t>11- распорная крепь</a:t>
            </a:r>
            <a:endParaRPr lang="ru-RU" sz="1400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714875" y="1285875"/>
            <a:ext cx="4429125" cy="2462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990000"/>
                </a:solidFill>
              </a:rPr>
              <a:t>                               Параметры системы. 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Этаж высотой 30-50 м разбивают на блоки длиной 40-60 м. Высота этажа и длина блоков зависит от разведанности рудного тела, выдержанности элементов залегания и степени устойчивости вмещающих пород. Высоту уступов обычно принимают равной 1,8 - 2,0 м с длиной от 4 до 15 м.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Запасы руды отрабатывают снизу вверх потолкоуступным забоем,  а очистное пространство поддерживают распорной крепью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2928938" y="3429000"/>
            <a:ext cx="6072187" cy="1816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990000"/>
                </a:solidFill>
              </a:rPr>
              <a:t>                                  Технико-экономические показатели. 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Потери руды                                                                               -   3-5%;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 Разубоживание руды                                                                -   5-7% и выше;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 Удельный объем  ГПР+НАР на 1000 т руды                        -   4-5 м;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 Расход леса составляет                             -             0,15- 0,20 м</a:t>
            </a:r>
            <a:r>
              <a:rPr lang="ru-RU" sz="1400" baseline="30000" dirty="0">
                <a:solidFill>
                  <a:schemeClr val="accent2"/>
                </a:solidFill>
              </a:rPr>
              <a:t>3</a:t>
            </a:r>
            <a:r>
              <a:rPr lang="ru-RU" sz="1400" dirty="0">
                <a:solidFill>
                  <a:schemeClr val="accent2"/>
                </a:solidFill>
              </a:rPr>
              <a:t> на 1 м</a:t>
            </a:r>
            <a:r>
              <a:rPr lang="ru-RU" sz="1400" baseline="30000" dirty="0">
                <a:solidFill>
                  <a:schemeClr val="accent2"/>
                </a:solidFill>
              </a:rPr>
              <a:t>3</a:t>
            </a:r>
            <a:r>
              <a:rPr lang="ru-RU" sz="1400" dirty="0">
                <a:solidFill>
                  <a:schemeClr val="accent2"/>
                </a:solidFill>
              </a:rPr>
              <a:t> руды; 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Удельный расход ВВ                                  -             0,500 - 0,700 кг/т; 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Производительность труда забойного рабочего               -        8-12 т/смену.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>
              <a:solidFill>
                <a:schemeClr val="accent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86063" y="5000625"/>
            <a:ext cx="6357937" cy="203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990000"/>
                </a:solidFill>
              </a:rPr>
              <a:t>Достоинства системы</a:t>
            </a:r>
            <a:r>
              <a:rPr lang="ru-RU" sz="1400" dirty="0">
                <a:solidFill>
                  <a:schemeClr val="accent2"/>
                </a:solidFill>
              </a:rPr>
              <a:t>: высокое извлечение руды и небольшое разубоживание; возможность применения системы в различных горно-геологических условиях; возможность последующей отработки параллельных рудных тел, обнаруженных в процессе эксплуатации место рождения.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sz="1400" dirty="0">
                <a:solidFill>
                  <a:srgbClr val="990000"/>
                </a:solidFill>
              </a:rPr>
              <a:t>Недостатки: </a:t>
            </a:r>
            <a:r>
              <a:rPr lang="ru-RU" sz="1400" dirty="0">
                <a:solidFill>
                  <a:schemeClr val="accent2"/>
                </a:solidFill>
              </a:rPr>
              <a:t>очень пожароопасная система; небольшая производительность труда на одного рабочего в связи с трудностью работ по креплению, высокая стоимость очистной выемки.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88" y="0"/>
            <a:ext cx="7186612" cy="8572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Система разработки с креплением и закладкой очистного пространства.</a:t>
            </a:r>
            <a:r>
              <a:rPr lang="ru-RU" sz="20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20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ru-RU" sz="2000" dirty="0"/>
          </a:p>
        </p:txBody>
      </p:sp>
      <p:pic>
        <p:nvPicPr>
          <p:cNvPr id="31747" name="Picture 4" descr="L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541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CFF"/>
              </a:clrFrom>
              <a:clrTo>
                <a:srgbClr val="FFFCFF">
                  <a:alpha val="0"/>
                </a:srgbClr>
              </a:clrTo>
            </a:clrChange>
            <a:lum bright="-12000" contrast="30000"/>
          </a:blip>
          <a:srcRect/>
          <a:stretch>
            <a:fillRect/>
          </a:stretch>
        </p:blipFill>
        <p:spPr bwMode="auto">
          <a:xfrm>
            <a:off x="0" y="714375"/>
            <a:ext cx="4572000" cy="321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500563" y="642938"/>
            <a:ext cx="4643437" cy="1600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Систему применяют при слабом неустойчивом рудном массиве и вмещающих породах, непостоянной форме, мощности и углах падения,  при наличии крупных включений и прослоек пустых пород в руде, высокой ее ценности и необходимости сохранения поверхности от обрушения.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714875" y="2000250"/>
            <a:ext cx="4429125" cy="1169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990000"/>
                </a:solidFill>
              </a:rPr>
              <a:t>                          Параметры системы. 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Высоту этажа принимают до 40-50 м, длину блока до 40-50 м, ширина блока равна мощности рудной залежи.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>
              <a:solidFill>
                <a:schemeClr val="accent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929063"/>
            <a:ext cx="3286125" cy="11699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/>
              <a:t>1- откаточный штрек; </a:t>
            </a:r>
          </a:p>
          <a:p>
            <a:pPr>
              <a:defRPr/>
            </a:pPr>
            <a:r>
              <a:rPr lang="ru-RU" sz="1400" dirty="0"/>
              <a:t>2- вентиляционный штрек; </a:t>
            </a:r>
          </a:p>
          <a:p>
            <a:pPr>
              <a:defRPr/>
            </a:pPr>
            <a:r>
              <a:rPr lang="ru-RU" sz="1400" dirty="0"/>
              <a:t>3- восстающий; 4- станковая крепь; </a:t>
            </a:r>
          </a:p>
          <a:p>
            <a:pPr>
              <a:defRPr/>
            </a:pPr>
            <a:r>
              <a:rPr lang="ru-RU" sz="1400" dirty="0"/>
              <a:t>5- закладочный материал</a:t>
            </a:r>
            <a:endParaRPr lang="ru-RU" sz="1400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4429125" y="2857500"/>
            <a:ext cx="4714875" cy="1816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990000"/>
                </a:solidFill>
              </a:rPr>
              <a:t>                 Технико-экономические показатели: 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 Потери руды                                                       2-3%;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 Разубоживание руды                                         3-5%; 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Про- сть труда забойного рабочего                 5-6 т/смену; 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Удельный объем  ГПР+НАР                            2-3 м; 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Удельный расход ВВ на отбойку             0,450-0,550 кг/т; </a:t>
            </a:r>
          </a:p>
          <a:p>
            <a:pPr>
              <a:defRPr/>
            </a:pPr>
            <a:r>
              <a:rPr lang="ru-RU" sz="1400" dirty="0">
                <a:solidFill>
                  <a:schemeClr val="accent2"/>
                </a:solidFill>
              </a:rPr>
              <a:t>Расход лесоматериалов на 1 м</a:t>
            </a:r>
            <a:r>
              <a:rPr lang="ru-RU" sz="1400" baseline="30000" dirty="0">
                <a:solidFill>
                  <a:schemeClr val="accent2"/>
                </a:solidFill>
              </a:rPr>
              <a:t>3</a:t>
            </a:r>
            <a:r>
              <a:rPr lang="ru-RU" sz="1400" dirty="0">
                <a:solidFill>
                  <a:schemeClr val="accent2"/>
                </a:solidFill>
              </a:rPr>
              <a:t> руды             0,15-0,17 м</a:t>
            </a:r>
            <a:r>
              <a:rPr lang="ru-RU" sz="1400" baseline="30000" dirty="0">
                <a:solidFill>
                  <a:schemeClr val="accent2"/>
                </a:solidFill>
              </a:rPr>
              <a:t>3</a:t>
            </a:r>
            <a:r>
              <a:rPr lang="ru-RU" sz="1400" dirty="0">
                <a:solidFill>
                  <a:schemeClr val="accent2"/>
                </a:solidFill>
              </a:rPr>
              <a:t>.</a:t>
            </a:r>
            <a:endParaRPr lang="ru-RU" sz="1400" dirty="0">
              <a:solidFill>
                <a:schemeClr val="accent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4826000"/>
            <a:ext cx="9144000" cy="203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990000"/>
                </a:solidFill>
              </a:rPr>
              <a:t>Достоинства: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</a:rPr>
              <a:t>возможность отработки месторождения при весьма неблагоприятных условиях залегания, возможность раздельной выемки и удобство сортировки руды в забоях с размещением пустой породы в выработанном пространстве; простота устройства рудоспусков и людских ходков; гибкость системы возможность вести очистную выемку в любом направлении.</a:t>
            </a:r>
            <a:endParaRPr lang="ru-RU" sz="1400" dirty="0">
              <a:solidFill>
                <a:schemeClr val="accent2">
                  <a:lumMod val="75000"/>
                </a:schemeClr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r>
              <a:rPr lang="ru-RU" sz="1400" dirty="0">
                <a:solidFill>
                  <a:srgbClr val="990000"/>
                </a:solidFill>
              </a:rPr>
              <a:t>Недостатки: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</a:rPr>
              <a:t>очень высокая стоимость добычи; опасность в пожарном отношении из-за большого расхода леса в выработанном пространстве; небольшая производительность труда забойного рабо­чего в связи с трудоемкостью работ по креплению и закладке; необходимость сооружения плотного настила для устранения потерь рудной мелочи в закладке.</a:t>
            </a:r>
            <a:endParaRPr lang="ru-RU" sz="1400" dirty="0">
              <a:solidFill>
                <a:schemeClr val="accent2">
                  <a:lumMod val="75000"/>
                </a:schemeClr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defRPr/>
            </a:pPr>
            <a:endParaRPr lang="ru-R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811</Words>
  <Application>Microsoft Office PowerPoint</Application>
  <PresentationFormat>Экран (4:3)</PresentationFormat>
  <Paragraphs>78</Paragraphs>
  <Slides>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Система разработки с распорной крепью. </vt:lpstr>
      <vt:lpstr>Система разработки с креплением и закладкой очистного пространства.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разработки с распорной крепью. </dc:title>
  <dc:creator>Админ</dc:creator>
  <cp:lastModifiedBy>Админ</cp:lastModifiedBy>
  <cp:revision>1</cp:revision>
  <dcterms:created xsi:type="dcterms:W3CDTF">2020-09-01T08:19:12Z</dcterms:created>
  <dcterms:modified xsi:type="dcterms:W3CDTF">2020-09-01T08:21:37Z</dcterms:modified>
</cp:coreProperties>
</file>